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84" r:id="rId4"/>
    <p:sldId id="276" r:id="rId5"/>
    <p:sldId id="277" r:id="rId6"/>
    <p:sldId id="279" r:id="rId7"/>
    <p:sldId id="281" r:id="rId8"/>
    <p:sldId id="282" r:id="rId9"/>
    <p:sldId id="285" r:id="rId10"/>
    <p:sldId id="286" r:id="rId11"/>
    <p:sldId id="271" r:id="rId12"/>
    <p:sldId id="272" r:id="rId13"/>
    <p:sldId id="273" r:id="rId14"/>
    <p:sldId id="274" r:id="rId15"/>
    <p:sldId id="288" r:id="rId16"/>
    <p:sldId id="289" r:id="rId17"/>
    <p:sldId id="287" r:id="rId18"/>
    <p:sldId id="266" r:id="rId19"/>
    <p:sldId id="291" r:id="rId20"/>
    <p:sldId id="290" r:id="rId21"/>
    <p:sldId id="292" r:id="rId22"/>
    <p:sldId id="293" r:id="rId23"/>
    <p:sldId id="260" r:id="rId2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32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56E1AD-98CD-47B4-944F-65CBDAFC861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8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4B41-1F69-2E46-B0F2-8D8C270565ED}" type="datetimeFigureOut">
              <a:rPr lang="nl-NL" smtClean="0"/>
              <a:t>7-11-2019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341F-0772-4244-A822-7B23E84CDE16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skforcelabela.nl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rcel@bureauvanmiert.n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0311" y="1563329"/>
            <a:ext cx="6027174" cy="259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7458" y="87055"/>
            <a:ext cx="8126413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5112774" y="526128"/>
            <a:ext cx="5384800" cy="1933575"/>
          </a:xfrm>
        </p:spPr>
        <p:txBody>
          <a:bodyPr>
            <a:normAutofit/>
          </a:bodyPr>
          <a:lstStyle/>
          <a:p>
            <a:pPr algn="l"/>
            <a: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3BO </a:t>
            </a:r>
            <a:endParaRPr lang="nl-NL" sz="56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256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124" y="203200"/>
            <a:ext cx="884675" cy="44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0356"/>
            <a:ext cx="9724103" cy="71628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2453753" y="1314630"/>
            <a:ext cx="7526594" cy="55855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8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124" y="203200"/>
            <a:ext cx="884675" cy="44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0356"/>
            <a:ext cx="9724103" cy="71628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426392" y="1356852"/>
            <a:ext cx="7526594" cy="55855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6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124" y="203200"/>
            <a:ext cx="884675" cy="44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0356"/>
            <a:ext cx="9724103" cy="71628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429852" y="1314630"/>
            <a:ext cx="7526594" cy="55855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3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6124" y="203200"/>
            <a:ext cx="884675" cy="44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0356"/>
            <a:ext cx="9724103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7" y="-135910"/>
            <a:ext cx="8126413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943896" y="4555816"/>
            <a:ext cx="5384800" cy="1933575"/>
          </a:xfrm>
        </p:spPr>
        <p:txBody>
          <a:bodyPr>
            <a:normAutofit/>
          </a:bodyPr>
          <a:lstStyle/>
          <a:p>
            <a:pPr algn="l"/>
            <a: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Hazeldonk </a:t>
            </a:r>
            <a:endParaRPr lang="nl-NL" sz="56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10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8" y="-279350"/>
            <a:ext cx="9910916" cy="72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413" y="1375081"/>
            <a:ext cx="8126413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880832" y="501650"/>
            <a:ext cx="5384800" cy="1933575"/>
          </a:xfrm>
        </p:spPr>
        <p:txBody>
          <a:bodyPr>
            <a:normAutofit/>
          </a:bodyPr>
          <a:lstStyle/>
          <a:p>
            <a:pPr algn="l"/>
            <a:r>
              <a:rPr lang="nl-NL" sz="5600" dirty="0" err="1" smtClean="0">
                <a:solidFill>
                  <a:schemeClr val="bg1"/>
                </a:solidFill>
                <a:latin typeface="Maven Pro Regular"/>
                <a:cs typeface="Maven Pro Regular"/>
              </a:rPr>
              <a:t>Krogten</a:t>
            </a:r>
            <a: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 </a:t>
            </a:r>
            <a:endParaRPr lang="nl-NL" sz="56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577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askforce Analyse De Krogten A0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0935"/>
          </a:xfrm>
          <a:prstGeom prst="rect">
            <a:avLst/>
          </a:prstGeom>
        </p:spPr>
      </p:pic>
      <p:pic>
        <p:nvPicPr>
          <p:cNvPr id="3" name="Afbeelding 2" descr="Taskforce Analyse De Krogten A0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5994"/>
            <a:ext cx="9144000" cy="5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8491" y="617998"/>
            <a:ext cx="8126413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4473677" y="521314"/>
            <a:ext cx="5384800" cy="1933575"/>
          </a:xfrm>
        </p:spPr>
        <p:txBody>
          <a:bodyPr>
            <a:normAutofit/>
          </a:bodyPr>
          <a:lstStyle/>
          <a:p>
            <a:pPr algn="l"/>
            <a: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Gemeente</a:t>
            </a:r>
            <a:b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        breed </a:t>
            </a:r>
            <a:endParaRPr lang="nl-NL" sz="56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174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09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1686232" y="3912521"/>
            <a:ext cx="6400800" cy="1752600"/>
          </a:xfrm>
        </p:spPr>
        <p:txBody>
          <a:bodyPr>
            <a:normAutofit/>
          </a:bodyPr>
          <a:lstStyle/>
          <a:p>
            <a:r>
              <a:rPr lang="nl-NL" sz="4200" dirty="0" smtClean="0">
                <a:solidFill>
                  <a:schemeClr val="bg1"/>
                </a:solidFill>
              </a:rPr>
              <a:t>Marcel van Miert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Procesmanager bedrijventerreinen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Subtitel 2"/>
          <p:cNvSpPr txBox="1">
            <a:spLocks/>
          </p:cNvSpPr>
          <p:nvPr/>
        </p:nvSpPr>
        <p:spPr>
          <a:xfrm>
            <a:off x="1371600" y="1147916"/>
            <a:ext cx="6400800" cy="2240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54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Bedrijventerreinen als energiecentrales</a:t>
            </a:r>
            <a:endParaRPr lang="nl-NL" sz="54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09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37418" y="501649"/>
            <a:ext cx="8003459" cy="5692673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Verbruik en opwekking</a:t>
            </a:r>
            <a:br>
              <a:rPr lang="nl-NL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4000" dirty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40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Huidig verbruik bedrijven		1,33 PJ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Besparingsmogelijkheden	</a:t>
            </a:r>
            <a:r>
              <a:rPr lang="nl-NL" sz="3200" u="sng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0,46 PJ</a:t>
            </a: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Verbruik na besparing			0,87 PJ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Opwekpotentie						</a:t>
            </a:r>
            <a:r>
              <a:rPr lang="nl-NL" sz="3200" u="sng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1,50 PJ</a:t>
            </a: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Saldo									0,63 PJ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							= 13.000 woningen</a:t>
            </a: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endParaRPr lang="nl-NL" sz="40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211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09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37418" y="501649"/>
            <a:ext cx="8003459" cy="5692673"/>
          </a:xfrm>
        </p:spPr>
        <p:txBody>
          <a:bodyPr>
            <a:normAutofit fontScale="90000"/>
          </a:bodyPr>
          <a:lstStyle/>
          <a:p>
            <a:pPr algn="l"/>
            <a:r>
              <a:rPr lang="nl-NL" sz="40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Financieel</a:t>
            </a:r>
            <a:br>
              <a:rPr lang="nl-NL" sz="40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4000" dirty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40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Huidig verbruik bedrijven		€ 30 miljoen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Besparingsmogelijkheden	€ 10 miljoen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Verbruik na besparing			€ 20 miljoen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Investeringsruimte 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bij een BAR van10%			€ 300 miljoen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>	</a:t>
            </a: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						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>	</a:t>
            </a: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						= 1,5 miljoen zonnepanelen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							= 465.000 MWh</a:t>
            </a:r>
            <a:b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							= </a:t>
            </a: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>1,7 PJ</a:t>
            </a:r>
            <a:b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r>
              <a:rPr lang="nl-NL" sz="32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					</a:t>
            </a:r>
            <a: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  <a:t/>
            </a:r>
            <a:br>
              <a:rPr lang="nl-NL" sz="3200" dirty="0">
                <a:solidFill>
                  <a:schemeClr val="bg1"/>
                </a:solidFill>
                <a:latin typeface="Maven Pro Regular"/>
                <a:cs typeface="Maven Pro Regular"/>
              </a:rPr>
            </a:br>
            <a:endParaRPr lang="nl-NL" sz="40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7997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6633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  <a:hlinkClick r:id="rId3"/>
              </a:rPr>
              <a:t>www.taskforcelabela.nl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  <a:hlinkClick r:id="rId4"/>
              </a:rPr>
              <a:t>marcel@bureauvanmiert.nl</a:t>
            </a: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06-14794939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50800"/>
            <a:ext cx="9753600" cy="694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910"/>
            <a:ext cx="9144000" cy="6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1623"/>
            <a:ext cx="8126413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893574" y="530225"/>
            <a:ext cx="5384800" cy="1933575"/>
          </a:xfrm>
        </p:spPr>
        <p:txBody>
          <a:bodyPr>
            <a:normAutofit/>
          </a:bodyPr>
          <a:lstStyle/>
          <a:p>
            <a:pPr algn="l"/>
            <a:r>
              <a:rPr lang="nl-NL" sz="56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Aanpak Breda </a:t>
            </a:r>
            <a:endParaRPr lang="nl-NL" sz="56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63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ACA72-122E-4A38-9B75-A3A96A08F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39"/>
            <a:ext cx="9144000" cy="988309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     Partners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AutoShape 2" descr="Afbeeldingsresultaat voor gemeente breda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  <p:sp>
        <p:nvSpPr>
          <p:cNvPr id="5" name="AutoShape 4" descr="Afbeeldingsresultaat voor gemeente breda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3" y="1829296"/>
            <a:ext cx="4403141" cy="9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85" y="3167223"/>
            <a:ext cx="2446901" cy="81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68" y="1702844"/>
            <a:ext cx="1659834" cy="93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485" y="4825930"/>
            <a:ext cx="2144183" cy="109409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4528"/>
            <a:ext cx="9144000" cy="108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Subtitel 2"/>
          <p:cNvSpPr txBox="1">
            <a:spLocks/>
          </p:cNvSpPr>
          <p:nvPr/>
        </p:nvSpPr>
        <p:spPr>
          <a:xfrm>
            <a:off x="264647" y="84890"/>
            <a:ext cx="6400800" cy="91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44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Partners</a:t>
            </a:r>
          </a:p>
          <a:p>
            <a:pPr marL="914400" indent="-914400" algn="l">
              <a:buAutoNum type="arabicPeriod"/>
            </a:pPr>
            <a:endParaRPr lang="nl-NL" sz="54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7" y="4748981"/>
            <a:ext cx="2325642" cy="12683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5986" y="4985950"/>
            <a:ext cx="2139771" cy="765922"/>
          </a:xfrm>
          <a:prstGeom prst="rect">
            <a:avLst/>
          </a:prstGeom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19" y="2702149"/>
            <a:ext cx="1607344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6780475" y="1811407"/>
            <a:ext cx="14908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Uitsnede BIZ 3B-O Breda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8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ubtitel 2"/>
          <p:cNvSpPr txBox="1">
            <a:spLocks/>
          </p:cNvSpPr>
          <p:nvPr/>
        </p:nvSpPr>
        <p:spPr>
          <a:xfrm>
            <a:off x="264647" y="84890"/>
            <a:ext cx="6400800" cy="91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40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Benchmark </a:t>
            </a:r>
            <a:r>
              <a:rPr lang="nl-NL" sz="4000" dirty="0" err="1" smtClean="0">
                <a:solidFill>
                  <a:schemeClr val="bg1"/>
                </a:solidFill>
                <a:latin typeface="Maven Pro Regular"/>
                <a:cs typeface="Maven Pro Regular"/>
              </a:rPr>
              <a:t>energielabels</a:t>
            </a:r>
            <a:endParaRPr lang="nl-NL" sz="48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945"/>
            <a:ext cx="9144000" cy="575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4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EFB21F5C-0DAF-4AC9-8C9A-EF424E288F6A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48200" y="2057400"/>
          <a:ext cx="4038600" cy="3153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900432129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312729517"/>
                    </a:ext>
                  </a:extLst>
                </a:gridCol>
              </a:tblGrid>
              <a:tr h="15768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315775"/>
                  </a:ext>
                </a:extLst>
              </a:tr>
              <a:tr h="15768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531453"/>
                  </a:ext>
                </a:extLst>
              </a:tr>
            </a:tbl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786" y="-720516"/>
            <a:ext cx="12072134" cy="79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535ACA72-122E-4A38-9B75-A3A96A08F109}"/>
              </a:ext>
            </a:extLst>
          </p:cNvPr>
          <p:cNvSpPr txBox="1">
            <a:spLocks/>
          </p:cNvSpPr>
          <p:nvPr/>
        </p:nvSpPr>
        <p:spPr>
          <a:xfrm>
            <a:off x="0" y="-155471"/>
            <a:ext cx="9144000" cy="739472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      Tools split-incentive-</a:t>
            </a:r>
            <a:r>
              <a:rPr lang="en-US" sz="3300" dirty="0" err="1">
                <a:solidFill>
                  <a:schemeClr val="bg1"/>
                </a:solidFill>
              </a:rPr>
              <a:t>discussie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7209" y="-2330949"/>
            <a:ext cx="18288000" cy="10287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2611" y="-503472"/>
            <a:ext cx="9144000" cy="108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ubtitel 2"/>
          <p:cNvSpPr txBox="1">
            <a:spLocks/>
          </p:cNvSpPr>
          <p:nvPr/>
        </p:nvSpPr>
        <p:spPr>
          <a:xfrm>
            <a:off x="326292" y="-155471"/>
            <a:ext cx="6400800" cy="91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44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Rekentool </a:t>
            </a:r>
            <a:r>
              <a:rPr lang="nl-NL" sz="4400" dirty="0" err="1" smtClean="0">
                <a:solidFill>
                  <a:schemeClr val="bg1"/>
                </a:solidFill>
                <a:latin typeface="Maven Pro Regular"/>
                <a:cs typeface="Maven Pro Regular"/>
              </a:rPr>
              <a:t>zonnestroom</a:t>
            </a:r>
            <a:endParaRPr lang="nl-NL" sz="44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330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3581"/>
            <a:ext cx="9191708" cy="56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0932" y="2445264"/>
            <a:ext cx="4159558" cy="3394472"/>
          </a:xfrm>
          <a:solidFill>
            <a:schemeClr val="accent1">
              <a:alpha val="52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Aanbieden eigen  zonnestroom openbare laadpalen:</a:t>
            </a:r>
          </a:p>
          <a:p>
            <a:r>
              <a:rPr lang="nl-NL" sz="2000" dirty="0">
                <a:solidFill>
                  <a:schemeClr val="bg1"/>
                </a:solidFill>
              </a:rPr>
              <a:t>Opwekken =   </a:t>
            </a:r>
            <a:r>
              <a:rPr lang="nl-NL" sz="2000" dirty="0" smtClean="0">
                <a:solidFill>
                  <a:schemeClr val="bg1"/>
                </a:solidFill>
              </a:rPr>
              <a:t>   ca</a:t>
            </a:r>
            <a:r>
              <a:rPr lang="nl-NL" sz="2000" dirty="0">
                <a:solidFill>
                  <a:schemeClr val="bg1"/>
                </a:solidFill>
              </a:rPr>
              <a:t>. € 0,15/</a:t>
            </a:r>
            <a:r>
              <a:rPr lang="nl-NL" sz="2000" dirty="0" err="1">
                <a:solidFill>
                  <a:schemeClr val="bg1"/>
                </a:solidFill>
              </a:rPr>
              <a:t>kwh</a:t>
            </a:r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Verkoop = 	  ca. € 0,25/</a:t>
            </a:r>
            <a:r>
              <a:rPr lang="nl-NL" sz="2000" dirty="0" err="1">
                <a:solidFill>
                  <a:schemeClr val="bg1"/>
                </a:solidFill>
              </a:rPr>
              <a:t>kwh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</a:p>
          <a:p>
            <a:r>
              <a:rPr lang="nl-NL" sz="2000" dirty="0">
                <a:solidFill>
                  <a:schemeClr val="bg1"/>
                </a:solidFill>
              </a:rPr>
              <a:t>Rendement = </a:t>
            </a:r>
            <a:r>
              <a:rPr lang="nl-NL" sz="2000" dirty="0" smtClean="0">
                <a:solidFill>
                  <a:schemeClr val="bg1"/>
                </a:solidFill>
              </a:rPr>
              <a:t>   ca</a:t>
            </a:r>
            <a:r>
              <a:rPr lang="nl-NL" sz="2000" dirty="0">
                <a:solidFill>
                  <a:schemeClr val="bg1"/>
                </a:solidFill>
              </a:rPr>
              <a:t>. € 0,10/</a:t>
            </a:r>
            <a:r>
              <a:rPr lang="nl-NL" sz="2000" dirty="0" err="1">
                <a:solidFill>
                  <a:schemeClr val="bg1"/>
                </a:solidFill>
              </a:rPr>
              <a:t>kwh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Lokale opwekking als alternatief voor landelijke netwerken.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21" y="-6787"/>
            <a:ext cx="9144000" cy="108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ubtitel 2"/>
          <p:cNvSpPr txBox="1">
            <a:spLocks/>
          </p:cNvSpPr>
          <p:nvPr/>
        </p:nvSpPr>
        <p:spPr>
          <a:xfrm>
            <a:off x="284259" y="78520"/>
            <a:ext cx="6400800" cy="91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4400" dirty="0" smtClean="0">
                <a:solidFill>
                  <a:schemeClr val="bg1"/>
                </a:solidFill>
                <a:latin typeface="Maven Pro Regular"/>
                <a:cs typeface="Maven Pro Regular"/>
              </a:rPr>
              <a:t>Stimulering rijden op zon </a:t>
            </a:r>
            <a:endParaRPr lang="nl-NL" sz="4400" dirty="0">
              <a:solidFill>
                <a:schemeClr val="bg1"/>
              </a:solidFill>
              <a:latin typeface="Maven Pro Regular"/>
              <a:cs typeface="Maven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466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586" y="-328774"/>
            <a:ext cx="13089704" cy="72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51</Words>
  <Application>Microsoft Office PowerPoint</Application>
  <PresentationFormat>Diavoorstelling (4:3)</PresentationFormat>
  <Paragraphs>26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Maven Pro Regular</vt:lpstr>
      <vt:lpstr>Office-thema</vt:lpstr>
      <vt:lpstr>PowerPoint-presentatie</vt:lpstr>
      <vt:lpstr>PowerPoint-presentatie</vt:lpstr>
      <vt:lpstr>Aanpak Breda </vt:lpstr>
      <vt:lpstr>     Partners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3BO </vt:lpstr>
      <vt:lpstr>PowerPoint-presentatie</vt:lpstr>
      <vt:lpstr>PowerPoint-presentatie</vt:lpstr>
      <vt:lpstr>PowerPoint-presentatie</vt:lpstr>
      <vt:lpstr>PowerPoint-presentatie</vt:lpstr>
      <vt:lpstr>Hazeldonk </vt:lpstr>
      <vt:lpstr>PowerPoint-presentatie</vt:lpstr>
      <vt:lpstr>Krogten </vt:lpstr>
      <vt:lpstr>PowerPoint-presentatie</vt:lpstr>
      <vt:lpstr>Gemeente         breed </vt:lpstr>
      <vt:lpstr>Verbruik en opwekking  Huidig verbruik bedrijven  1,33 PJ Besparingsmogelijkheden 0,46 PJ Verbruik na besparing   0,87 PJ Opwekpotentie      1,50 PJ Saldo         0,63 PJ         = 13.000 woningen </vt:lpstr>
      <vt:lpstr>Financieel  Huidig verbruik bedrijven  € 30 miljoen Besparingsmogelijkheden € 10 miljoen Verbruik na besparing   € 20 miljoen  Investeringsruimte  bij een BAR van10%   € 300 miljoen                = 1,5 miljoen zonnepanelen        = 465.000 MWh        = 1,7 PJ       </vt:lpstr>
      <vt:lpstr>www.taskforcelabela.nl  marcel@bureauvanmiert.nl  06-14794939</vt:lpstr>
      <vt:lpstr>PowerPoint-presentatie</vt:lpstr>
    </vt:vector>
  </TitlesOfParts>
  <Company>Bureau Bunk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Lettertype Maven Pro</dc:title>
  <dc:creator>Jan Bunk</dc:creator>
  <cp:lastModifiedBy>M. Van Miert</cp:lastModifiedBy>
  <cp:revision>31</cp:revision>
  <dcterms:created xsi:type="dcterms:W3CDTF">2017-12-05T10:36:24Z</dcterms:created>
  <dcterms:modified xsi:type="dcterms:W3CDTF">2019-11-07T11:17:25Z</dcterms:modified>
</cp:coreProperties>
</file>